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22.jpeg" ContentType="image/jpeg"/>
  <Override PartName="/ppt/media/image5.png" ContentType="image/png"/>
  <Override PartName="/ppt/media/image3.png" ContentType="image/png"/>
  <Override PartName="/ppt/media/image6.png" ContentType="image/png"/>
  <Override PartName="/ppt/media/image8.png" ContentType="image/png"/>
  <Override PartName="/ppt/media/image2.png" ContentType="image/png"/>
  <Override PartName="/ppt/media/image9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1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4.jpeg" ContentType="image/jpeg"/>
  <Override PartName="/ppt/media/image14.png" ContentType="image/png"/>
  <Override PartName="/ppt/media/image1.jpeg" ContentType="image/jpeg"/>
  <Override PartName="/ppt/media/image7.jpeg" ContentType="image/jpeg"/>
  <Override PartName="/ppt/media/image11.png" ContentType="image/png"/>
  <Override PartName="/ppt/media/image12.png" ContentType="image/png"/>
  <Override PartName="/ppt/media/image15.png" ContentType="image/png"/>
  <Override PartName="/ppt/media/image19.jpeg" ContentType="image/jpeg"/>
  <Override PartName="/ppt/media/image13.jpeg" ContentType="image/jpeg"/>
  <Override PartName="/ppt/media/image10.jpeg" ContentType="image/jpeg"/>
  <Override PartName="/ppt/media/image16.jpeg" ContentType="image/jpeg"/>
  <Override PartName="/ppt/slideMasters/_rels/slideMaster7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7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Layouts/_rels/slideLayout8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slideLayout8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s/slide13.xml" ContentType="application/vnd.openxmlformats-officedocument.presentationml.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
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5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1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2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0.jpe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3.jpe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6.jpe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9.jpe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2315520" y="305640"/>
            <a:ext cx="4510800" cy="4523040"/>
            <a:chOff x="2315520" y="305640"/>
            <a:chExt cx="4510800" cy="4523040"/>
          </a:xfrm>
        </p:grpSpPr>
        <p:sp>
          <p:nvSpPr>
            <p:cNvPr id="1" name="CustomShape 2"/>
            <p:cNvSpPr/>
            <p:nvPr/>
          </p:nvSpPr>
          <p:spPr>
            <a:xfrm>
              <a:off x="2550240" y="541080"/>
              <a:ext cx="4041720" cy="405144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2626200" y="617400"/>
              <a:ext cx="367380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CustomShape 4"/>
            <p:cNvSpPr/>
            <p:nvPr/>
          </p:nvSpPr>
          <p:spPr>
            <a:xfrm rot="10800000">
              <a:off x="2844000" y="814320"/>
              <a:ext cx="367380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" name="Google Shape;14;p2" descr=""/>
            <p:cNvPicPr/>
            <p:nvPr/>
          </p:nvPicPr>
          <p:blipFill>
            <a:blip r:embed="rId3"/>
            <a:stretch/>
          </p:blipFill>
          <p:spPr>
            <a:xfrm rot="18900000">
              <a:off x="2699280" y="3795480"/>
              <a:ext cx="150120" cy="1148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" name="Google Shape;15;p2" descr=""/>
            <p:cNvPicPr/>
            <p:nvPr/>
          </p:nvPicPr>
          <p:blipFill>
            <a:blip r:embed="rId4"/>
            <a:stretch/>
          </p:blipFill>
          <p:spPr>
            <a:xfrm rot="8100000">
              <a:off x="6292080" y="190440"/>
              <a:ext cx="150120" cy="11480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6" name="Group 5"/>
          <p:cNvGrpSpPr/>
          <p:nvPr/>
        </p:nvGrpSpPr>
        <p:grpSpPr>
          <a:xfrm>
            <a:off x="4357800" y="3735360"/>
            <a:ext cx="426240" cy="426240"/>
            <a:chOff x="4357800" y="3735360"/>
            <a:chExt cx="426240" cy="426240"/>
          </a:xfrm>
        </p:grpSpPr>
        <p:sp>
          <p:nvSpPr>
            <p:cNvPr id="7" name="CustomShape 6"/>
            <p:cNvSpPr/>
            <p:nvPr/>
          </p:nvSpPr>
          <p:spPr>
            <a:xfrm>
              <a:off x="4441680" y="3820320"/>
              <a:ext cx="81000" cy="79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7"/>
            <p:cNvSpPr/>
            <p:nvPr/>
          </p:nvSpPr>
          <p:spPr>
            <a:xfrm>
              <a:off x="4442400" y="3996360"/>
              <a:ext cx="79920" cy="81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8"/>
            <p:cNvSpPr/>
            <p:nvPr/>
          </p:nvSpPr>
          <p:spPr>
            <a:xfrm>
              <a:off x="4618800" y="3819240"/>
              <a:ext cx="79920" cy="8136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" name="CustomShape 9"/>
            <p:cNvSpPr/>
            <p:nvPr/>
          </p:nvSpPr>
          <p:spPr>
            <a:xfrm>
              <a:off x="4618440" y="3996720"/>
              <a:ext cx="81000" cy="79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" name="CustomShape 10"/>
            <p:cNvSpPr/>
            <p:nvPr/>
          </p:nvSpPr>
          <p:spPr>
            <a:xfrm>
              <a:off x="4357800" y="3735360"/>
              <a:ext cx="426240" cy="42624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" name="PlaceHolder 1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0" y="-7560"/>
            <a:ext cx="9141840" cy="514872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1" name="Group 2"/>
          <p:cNvGrpSpPr/>
          <p:nvPr/>
        </p:nvGrpSpPr>
        <p:grpSpPr>
          <a:xfrm>
            <a:off x="311760" y="305640"/>
            <a:ext cx="8518680" cy="4523040"/>
            <a:chOff x="311760" y="305640"/>
            <a:chExt cx="8518680" cy="4523040"/>
          </a:xfrm>
        </p:grpSpPr>
        <p:sp>
          <p:nvSpPr>
            <p:cNvPr id="52" name="CustomShape 3"/>
            <p:cNvSpPr/>
            <p:nvPr/>
          </p:nvSpPr>
          <p:spPr>
            <a:xfrm>
              <a:off x="548640" y="541080"/>
              <a:ext cx="8044560" cy="405144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4"/>
            <p:cNvSpPr/>
            <p:nvPr/>
          </p:nvSpPr>
          <p:spPr>
            <a:xfrm>
              <a:off x="624960" y="617400"/>
              <a:ext cx="771732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5"/>
            <p:cNvSpPr/>
            <p:nvPr/>
          </p:nvSpPr>
          <p:spPr>
            <a:xfrm rot="10800000">
              <a:off x="801720" y="814320"/>
              <a:ext cx="771732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55" name="Google Shape;88;p7" descr=""/>
            <p:cNvPicPr/>
            <p:nvPr/>
          </p:nvPicPr>
          <p:blipFill>
            <a:blip r:embed="rId3"/>
            <a:stretch/>
          </p:blipFill>
          <p:spPr>
            <a:xfrm rot="18900000">
              <a:off x="695520" y="3795480"/>
              <a:ext cx="150120" cy="1148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6" name="Google Shape;89;p7" descr=""/>
            <p:cNvPicPr/>
            <p:nvPr/>
          </p:nvPicPr>
          <p:blipFill>
            <a:blip r:embed="rId4"/>
            <a:stretch/>
          </p:blipFill>
          <p:spPr>
            <a:xfrm rot="8100000">
              <a:off x="8296200" y="190440"/>
              <a:ext cx="150120" cy="11480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57" name="Group 6"/>
          <p:cNvGrpSpPr/>
          <p:nvPr/>
        </p:nvGrpSpPr>
        <p:grpSpPr>
          <a:xfrm>
            <a:off x="4433400" y="1195560"/>
            <a:ext cx="275400" cy="275400"/>
            <a:chOff x="4433400" y="1195560"/>
            <a:chExt cx="275400" cy="275400"/>
          </a:xfrm>
        </p:grpSpPr>
        <p:sp>
          <p:nvSpPr>
            <p:cNvPr id="58" name="CustomShape 7"/>
            <p:cNvSpPr/>
            <p:nvPr/>
          </p:nvSpPr>
          <p:spPr>
            <a:xfrm>
              <a:off x="4487760" y="1250640"/>
              <a:ext cx="51840" cy="511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8"/>
            <p:cNvSpPr/>
            <p:nvPr/>
          </p:nvSpPr>
          <p:spPr>
            <a:xfrm>
              <a:off x="4488120" y="1364400"/>
              <a:ext cx="51120" cy="5184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9"/>
            <p:cNvSpPr/>
            <p:nvPr/>
          </p:nvSpPr>
          <p:spPr>
            <a:xfrm>
              <a:off x="4602600" y="1249920"/>
              <a:ext cx="51120" cy="518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10"/>
            <p:cNvSpPr/>
            <p:nvPr/>
          </p:nvSpPr>
          <p:spPr>
            <a:xfrm>
              <a:off x="4602240" y="1364760"/>
              <a:ext cx="51840" cy="511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CustomShape 11"/>
            <p:cNvSpPr/>
            <p:nvPr/>
          </p:nvSpPr>
          <p:spPr>
            <a:xfrm>
              <a:off x="4433400" y="1195560"/>
              <a:ext cx="275400" cy="27540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3" name="PlaceHolder 1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64" name="PlaceHolder 13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65" name="PlaceHolder 1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0" y="-7560"/>
            <a:ext cx="9141840" cy="514872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3" name="Group 2"/>
          <p:cNvGrpSpPr/>
          <p:nvPr/>
        </p:nvGrpSpPr>
        <p:grpSpPr>
          <a:xfrm>
            <a:off x="311760" y="305640"/>
            <a:ext cx="8518680" cy="4523040"/>
            <a:chOff x="311760" y="305640"/>
            <a:chExt cx="8518680" cy="4523040"/>
          </a:xfrm>
        </p:grpSpPr>
        <p:sp>
          <p:nvSpPr>
            <p:cNvPr id="104" name="CustomShape 3"/>
            <p:cNvSpPr/>
            <p:nvPr/>
          </p:nvSpPr>
          <p:spPr>
            <a:xfrm>
              <a:off x="548640" y="541080"/>
              <a:ext cx="8044560" cy="405144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CustomShape 4"/>
            <p:cNvSpPr/>
            <p:nvPr/>
          </p:nvSpPr>
          <p:spPr>
            <a:xfrm>
              <a:off x="624960" y="617400"/>
              <a:ext cx="771732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" name="CustomShape 5"/>
            <p:cNvSpPr/>
            <p:nvPr/>
          </p:nvSpPr>
          <p:spPr>
            <a:xfrm rot="10800000">
              <a:off x="801720" y="814320"/>
              <a:ext cx="771732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107" name="Google Shape;157;p11" descr=""/>
            <p:cNvPicPr/>
            <p:nvPr/>
          </p:nvPicPr>
          <p:blipFill>
            <a:blip r:embed="rId3"/>
            <a:stretch/>
          </p:blipFill>
          <p:spPr>
            <a:xfrm rot="18900000">
              <a:off x="695520" y="3795480"/>
              <a:ext cx="150120" cy="1148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8" name="Google Shape;158;p11" descr=""/>
            <p:cNvPicPr/>
            <p:nvPr/>
          </p:nvPicPr>
          <p:blipFill>
            <a:blip r:embed="rId4"/>
            <a:stretch/>
          </p:blipFill>
          <p:spPr>
            <a:xfrm rot="8100000">
              <a:off x="8296200" y="190440"/>
              <a:ext cx="150120" cy="1148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09" name="PlaceHolder 6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0" name="PlaceHolder 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"/>
          <p:cNvGrpSpPr/>
          <p:nvPr/>
        </p:nvGrpSpPr>
        <p:grpSpPr>
          <a:xfrm>
            <a:off x="2315520" y="305640"/>
            <a:ext cx="4510800" cy="4523040"/>
            <a:chOff x="2315520" y="305640"/>
            <a:chExt cx="4510800" cy="4523040"/>
          </a:xfrm>
        </p:grpSpPr>
        <p:sp>
          <p:nvSpPr>
            <p:cNvPr id="148" name="CustomShape 2"/>
            <p:cNvSpPr/>
            <p:nvPr/>
          </p:nvSpPr>
          <p:spPr>
            <a:xfrm>
              <a:off x="2550240" y="541080"/>
              <a:ext cx="4041720" cy="405144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49" name="CustomShape 3"/>
            <p:cNvSpPr/>
            <p:nvPr/>
          </p:nvSpPr>
          <p:spPr>
            <a:xfrm>
              <a:off x="2626200" y="617400"/>
              <a:ext cx="367380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" name="CustomShape 4"/>
            <p:cNvSpPr/>
            <p:nvPr/>
          </p:nvSpPr>
          <p:spPr>
            <a:xfrm rot="10800000">
              <a:off x="2844000" y="814320"/>
              <a:ext cx="367380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151" name="Google Shape;28;p3" descr=""/>
            <p:cNvPicPr/>
            <p:nvPr/>
          </p:nvPicPr>
          <p:blipFill>
            <a:blip r:embed="rId3"/>
            <a:stretch/>
          </p:blipFill>
          <p:spPr>
            <a:xfrm rot="18900000">
              <a:off x="2699280" y="3795480"/>
              <a:ext cx="150120" cy="1148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2" name="Google Shape;29;p3" descr=""/>
            <p:cNvPicPr/>
            <p:nvPr/>
          </p:nvPicPr>
          <p:blipFill>
            <a:blip r:embed="rId4"/>
            <a:stretch/>
          </p:blipFill>
          <p:spPr>
            <a:xfrm rot="8100000">
              <a:off x="6292080" y="190440"/>
              <a:ext cx="150120" cy="11480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53" name="Group 5"/>
          <p:cNvGrpSpPr/>
          <p:nvPr/>
        </p:nvGrpSpPr>
        <p:grpSpPr>
          <a:xfrm>
            <a:off x="4357800" y="3735360"/>
            <a:ext cx="426240" cy="426240"/>
            <a:chOff x="4357800" y="3735360"/>
            <a:chExt cx="426240" cy="426240"/>
          </a:xfrm>
        </p:grpSpPr>
        <p:sp>
          <p:nvSpPr>
            <p:cNvPr id="154" name="CustomShape 6"/>
            <p:cNvSpPr/>
            <p:nvPr/>
          </p:nvSpPr>
          <p:spPr>
            <a:xfrm>
              <a:off x="4441680" y="3820320"/>
              <a:ext cx="81000" cy="79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" name="CustomShape 7"/>
            <p:cNvSpPr/>
            <p:nvPr/>
          </p:nvSpPr>
          <p:spPr>
            <a:xfrm>
              <a:off x="4442400" y="3996360"/>
              <a:ext cx="79920" cy="8100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CustomShape 8"/>
            <p:cNvSpPr/>
            <p:nvPr/>
          </p:nvSpPr>
          <p:spPr>
            <a:xfrm>
              <a:off x="4618800" y="3819240"/>
              <a:ext cx="79920" cy="8136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CustomShape 9"/>
            <p:cNvSpPr/>
            <p:nvPr/>
          </p:nvSpPr>
          <p:spPr>
            <a:xfrm>
              <a:off x="4618440" y="3996720"/>
              <a:ext cx="81000" cy="799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" name="CustomShape 10"/>
            <p:cNvSpPr/>
            <p:nvPr/>
          </p:nvSpPr>
          <p:spPr>
            <a:xfrm>
              <a:off x="4357800" y="3735360"/>
              <a:ext cx="426240" cy="42624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9" name="PlaceHolder 1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60" name="PlaceHolder 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0" y="-7560"/>
            <a:ext cx="9141840" cy="514872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98" name="Group 2"/>
          <p:cNvGrpSpPr/>
          <p:nvPr/>
        </p:nvGrpSpPr>
        <p:grpSpPr>
          <a:xfrm>
            <a:off x="2315520" y="305640"/>
            <a:ext cx="4510800" cy="4523040"/>
            <a:chOff x="2315520" y="305640"/>
            <a:chExt cx="4510800" cy="4523040"/>
          </a:xfrm>
        </p:grpSpPr>
        <p:sp>
          <p:nvSpPr>
            <p:cNvPr id="199" name="CustomShape 3"/>
            <p:cNvSpPr/>
            <p:nvPr/>
          </p:nvSpPr>
          <p:spPr>
            <a:xfrm>
              <a:off x="2550240" y="541080"/>
              <a:ext cx="4041720" cy="405144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00" name="CustomShape 4"/>
            <p:cNvSpPr/>
            <p:nvPr/>
          </p:nvSpPr>
          <p:spPr>
            <a:xfrm>
              <a:off x="2626200" y="617400"/>
              <a:ext cx="367380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1" name="CustomShape 5"/>
            <p:cNvSpPr/>
            <p:nvPr/>
          </p:nvSpPr>
          <p:spPr>
            <a:xfrm rot="10800000">
              <a:off x="2844000" y="814320"/>
              <a:ext cx="367380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02" name="Google Shape;44;p4" descr=""/>
            <p:cNvPicPr/>
            <p:nvPr/>
          </p:nvPicPr>
          <p:blipFill>
            <a:blip r:embed="rId3"/>
            <a:stretch/>
          </p:blipFill>
          <p:spPr>
            <a:xfrm rot="18900000">
              <a:off x="2699280" y="3795480"/>
              <a:ext cx="150120" cy="1148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03" name="Google Shape;45;p4" descr=""/>
            <p:cNvPicPr/>
            <p:nvPr/>
          </p:nvPicPr>
          <p:blipFill>
            <a:blip r:embed="rId4"/>
            <a:stretch/>
          </p:blipFill>
          <p:spPr>
            <a:xfrm rot="8100000">
              <a:off x="6292080" y="190440"/>
              <a:ext cx="150120" cy="1148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04" name="CustomShape 6"/>
          <p:cNvSpPr/>
          <p:nvPr/>
        </p:nvSpPr>
        <p:spPr>
          <a:xfrm>
            <a:off x="3593520" y="628920"/>
            <a:ext cx="1955160" cy="651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72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“</a:t>
            </a:r>
            <a:endParaRPr b="0" lang="en-IN" sz="7200" spc="-1" strike="noStrike">
              <a:latin typeface="Arial"/>
            </a:endParaRPr>
          </a:p>
        </p:txBody>
      </p:sp>
      <p:sp>
        <p:nvSpPr>
          <p:cNvPr id="205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06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0" y="-7560"/>
            <a:ext cx="9141840" cy="514872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44" name="Group 2"/>
          <p:cNvGrpSpPr/>
          <p:nvPr/>
        </p:nvGrpSpPr>
        <p:grpSpPr>
          <a:xfrm>
            <a:off x="311760" y="305640"/>
            <a:ext cx="8518680" cy="4523040"/>
            <a:chOff x="311760" y="305640"/>
            <a:chExt cx="8518680" cy="4523040"/>
          </a:xfrm>
        </p:grpSpPr>
        <p:sp>
          <p:nvSpPr>
            <p:cNvPr id="245" name="CustomShape 3"/>
            <p:cNvSpPr/>
            <p:nvPr/>
          </p:nvSpPr>
          <p:spPr>
            <a:xfrm>
              <a:off x="548640" y="541080"/>
              <a:ext cx="8044560" cy="405144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46" name="CustomShape 4"/>
            <p:cNvSpPr/>
            <p:nvPr/>
          </p:nvSpPr>
          <p:spPr>
            <a:xfrm>
              <a:off x="624960" y="617400"/>
              <a:ext cx="771732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7" name="CustomShape 5"/>
            <p:cNvSpPr/>
            <p:nvPr/>
          </p:nvSpPr>
          <p:spPr>
            <a:xfrm rot="10800000">
              <a:off x="801720" y="814320"/>
              <a:ext cx="771732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48" name="Google Shape;55;p5" descr=""/>
            <p:cNvPicPr/>
            <p:nvPr/>
          </p:nvPicPr>
          <p:blipFill>
            <a:blip r:embed="rId3"/>
            <a:stretch/>
          </p:blipFill>
          <p:spPr>
            <a:xfrm rot="18900000">
              <a:off x="695520" y="3795480"/>
              <a:ext cx="150120" cy="1148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49" name="Google Shape;56;p5" descr=""/>
            <p:cNvPicPr/>
            <p:nvPr/>
          </p:nvPicPr>
          <p:blipFill>
            <a:blip r:embed="rId4"/>
            <a:stretch/>
          </p:blipFill>
          <p:spPr>
            <a:xfrm rot="8100000">
              <a:off x="8296200" y="190440"/>
              <a:ext cx="150120" cy="11480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50" name="Group 6"/>
          <p:cNvGrpSpPr/>
          <p:nvPr/>
        </p:nvGrpSpPr>
        <p:grpSpPr>
          <a:xfrm>
            <a:off x="4433400" y="1195560"/>
            <a:ext cx="275400" cy="275400"/>
            <a:chOff x="4433400" y="1195560"/>
            <a:chExt cx="275400" cy="275400"/>
          </a:xfrm>
        </p:grpSpPr>
        <p:sp>
          <p:nvSpPr>
            <p:cNvPr id="251" name="CustomShape 7"/>
            <p:cNvSpPr/>
            <p:nvPr/>
          </p:nvSpPr>
          <p:spPr>
            <a:xfrm>
              <a:off x="4487760" y="1250640"/>
              <a:ext cx="51840" cy="511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2" name="CustomShape 8"/>
            <p:cNvSpPr/>
            <p:nvPr/>
          </p:nvSpPr>
          <p:spPr>
            <a:xfrm>
              <a:off x="4488120" y="1364400"/>
              <a:ext cx="51120" cy="5184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3" name="CustomShape 9"/>
            <p:cNvSpPr/>
            <p:nvPr/>
          </p:nvSpPr>
          <p:spPr>
            <a:xfrm>
              <a:off x="4602600" y="1249920"/>
              <a:ext cx="51120" cy="518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4" name="CustomShape 10"/>
            <p:cNvSpPr/>
            <p:nvPr/>
          </p:nvSpPr>
          <p:spPr>
            <a:xfrm>
              <a:off x="4602240" y="1364760"/>
              <a:ext cx="51840" cy="511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5" name="CustomShape 11"/>
            <p:cNvSpPr/>
            <p:nvPr/>
          </p:nvSpPr>
          <p:spPr>
            <a:xfrm>
              <a:off x="4433400" y="1195560"/>
              <a:ext cx="275400" cy="27540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56" name="PlaceHolder 1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57" name="PlaceHolder 1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CustomShape 1"/>
          <p:cNvSpPr/>
          <p:nvPr/>
        </p:nvSpPr>
        <p:spPr>
          <a:xfrm>
            <a:off x="0" y="-7560"/>
            <a:ext cx="9141840" cy="5148720"/>
          </a:xfrm>
          <a:prstGeom prst="rect">
            <a:avLst/>
          </a:prstGeom>
          <a:solidFill>
            <a:srgbClr val="040e11">
              <a:alpha val="22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95" name="Group 2"/>
          <p:cNvGrpSpPr/>
          <p:nvPr/>
        </p:nvGrpSpPr>
        <p:grpSpPr>
          <a:xfrm>
            <a:off x="311760" y="305640"/>
            <a:ext cx="8518680" cy="4523040"/>
            <a:chOff x="311760" y="305640"/>
            <a:chExt cx="8518680" cy="4523040"/>
          </a:xfrm>
        </p:grpSpPr>
        <p:sp>
          <p:nvSpPr>
            <p:cNvPr id="296" name="CustomShape 3"/>
            <p:cNvSpPr/>
            <p:nvPr/>
          </p:nvSpPr>
          <p:spPr>
            <a:xfrm>
              <a:off x="548640" y="541080"/>
              <a:ext cx="8044560" cy="405144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algn="bl" blurRad="42863" dist="9525" rotWithShape="0">
                <a:srgbClr val="000000">
                  <a:alpha val="68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97" name="CustomShape 4"/>
            <p:cNvSpPr/>
            <p:nvPr/>
          </p:nvSpPr>
          <p:spPr>
            <a:xfrm>
              <a:off x="624960" y="617400"/>
              <a:ext cx="771732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8" name="CustomShape 5"/>
            <p:cNvSpPr/>
            <p:nvPr/>
          </p:nvSpPr>
          <p:spPr>
            <a:xfrm rot="10800000">
              <a:off x="801720" y="814320"/>
              <a:ext cx="7717320" cy="3704400"/>
            </a:xfrm>
            <a:custGeom>
              <a:avLst/>
              <a:gdLst/>
              <a:ahLst/>
              <a:rect l="l" t="t" r="r" b="b"/>
              <a:pathLst>
                <a:path w="308783" h="148264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440">
              <a:solidFill>
                <a:srgbClr val="b0c6d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99" name="Google Shape;106;p8" descr=""/>
            <p:cNvPicPr/>
            <p:nvPr/>
          </p:nvPicPr>
          <p:blipFill>
            <a:blip r:embed="rId3"/>
            <a:stretch/>
          </p:blipFill>
          <p:spPr>
            <a:xfrm rot="18900000">
              <a:off x="695520" y="3795480"/>
              <a:ext cx="150120" cy="11480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00" name="Google Shape;107;p8" descr=""/>
            <p:cNvPicPr/>
            <p:nvPr/>
          </p:nvPicPr>
          <p:blipFill>
            <a:blip r:embed="rId4"/>
            <a:stretch/>
          </p:blipFill>
          <p:spPr>
            <a:xfrm rot="8100000">
              <a:off x="8296200" y="190440"/>
              <a:ext cx="150120" cy="11480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301" name="Group 6"/>
          <p:cNvGrpSpPr/>
          <p:nvPr/>
        </p:nvGrpSpPr>
        <p:grpSpPr>
          <a:xfrm>
            <a:off x="4433400" y="1195560"/>
            <a:ext cx="275400" cy="275400"/>
            <a:chOff x="4433400" y="1195560"/>
            <a:chExt cx="275400" cy="275400"/>
          </a:xfrm>
        </p:grpSpPr>
        <p:sp>
          <p:nvSpPr>
            <p:cNvPr id="302" name="CustomShape 7"/>
            <p:cNvSpPr/>
            <p:nvPr/>
          </p:nvSpPr>
          <p:spPr>
            <a:xfrm>
              <a:off x="4487760" y="1250640"/>
              <a:ext cx="51840" cy="511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3" name="CustomShape 8"/>
            <p:cNvSpPr/>
            <p:nvPr/>
          </p:nvSpPr>
          <p:spPr>
            <a:xfrm>
              <a:off x="4488120" y="1364400"/>
              <a:ext cx="51120" cy="51840"/>
            </a:xfrm>
            <a:custGeom>
              <a:avLst/>
              <a:gdLst/>
              <a:ahLst/>
              <a:rect l="l" t="t" r="r" b="b"/>
              <a:pathLst>
                <a:path w="40117" h="40732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" name="CustomShape 9"/>
            <p:cNvSpPr/>
            <p:nvPr/>
          </p:nvSpPr>
          <p:spPr>
            <a:xfrm>
              <a:off x="4602600" y="1249920"/>
              <a:ext cx="51120" cy="51840"/>
            </a:xfrm>
            <a:custGeom>
              <a:avLst/>
              <a:gdLst/>
              <a:ahLst/>
              <a:rect l="l" t="t" r="r" b="b"/>
              <a:pathLst>
                <a:path w="40205" h="4082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5" name="CustomShape 10"/>
            <p:cNvSpPr/>
            <p:nvPr/>
          </p:nvSpPr>
          <p:spPr>
            <a:xfrm>
              <a:off x="4602240" y="1364760"/>
              <a:ext cx="51840" cy="51120"/>
            </a:xfrm>
            <a:custGeom>
              <a:avLst/>
              <a:gdLst/>
              <a:ahLst/>
              <a:rect l="l" t="t" r="r" b="b"/>
              <a:pathLst>
                <a:path w="40732" h="40117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" name="CustomShape 11"/>
            <p:cNvSpPr/>
            <p:nvPr/>
          </p:nvSpPr>
          <p:spPr>
            <a:xfrm>
              <a:off x="4433400" y="1195560"/>
              <a:ext cx="275400" cy="275400"/>
            </a:xfrm>
            <a:custGeom>
              <a:avLst/>
              <a:gdLst/>
              <a:ahLst/>
              <a:rect l="l" t="t" r="r" b="b"/>
              <a:pathLst>
                <a:path w="209462" h="20955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07" name="PlaceHolder 1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08" name="PlaceHolder 1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6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CustomShape 1"/>
          <p:cNvSpPr/>
          <p:nvPr/>
        </p:nvSpPr>
        <p:spPr>
          <a:xfrm>
            <a:off x="2787480" y="1991880"/>
            <a:ext cx="3570120" cy="111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The Sphere of Life:</a:t>
            </a:r>
            <a:endParaRPr b="0" lang="en-IN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Discovering Earth</a:t>
            </a:r>
            <a:endParaRPr b="0" lang="en-IN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4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                              </a:t>
            </a:r>
            <a:endParaRPr b="0" lang="en-IN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4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                          </a:t>
            </a:r>
            <a:r>
              <a:rPr b="0" lang="en-IN" sz="14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- </a:t>
            </a:r>
            <a:r>
              <a:rPr b="0" i="1" lang="en-IN" sz="14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by team</a:t>
            </a:r>
            <a:r>
              <a:rPr b="0" lang="en-IN" sz="14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 </a:t>
            </a:r>
            <a:r>
              <a:rPr b="0" i="1" lang="en-IN" sz="14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Excelsior</a:t>
            </a:r>
            <a:endParaRPr b="0" lang="en-IN" sz="1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CustomShape 1"/>
          <p:cNvSpPr/>
          <p:nvPr/>
        </p:nvSpPr>
        <p:spPr>
          <a:xfrm>
            <a:off x="457200" y="648000"/>
            <a:ext cx="822780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  <a:ea typeface="DejaVu Sans"/>
              </a:rPr>
              <a:t>The Food We Eat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392" name="CustomShape 2"/>
          <p:cNvSpPr/>
          <p:nvPr/>
        </p:nvSpPr>
        <p:spPr>
          <a:xfrm>
            <a:off x="576720" y="1505520"/>
            <a:ext cx="3310920" cy="298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DejaVu Sans"/>
              </a:rPr>
              <a:t>Problem: Unawareness about food crops and their economic feasible regions across the world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93" name="CustomShape 3"/>
          <p:cNvSpPr/>
          <p:nvPr/>
        </p:nvSpPr>
        <p:spPr>
          <a:xfrm>
            <a:off x="4896000" y="1584000"/>
            <a:ext cx="2950920" cy="298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394" name="" descr=""/>
          <p:cNvPicPr/>
          <p:nvPr/>
        </p:nvPicPr>
        <p:blipFill>
          <a:blip r:embed="rId1"/>
          <a:stretch/>
        </p:blipFill>
        <p:spPr>
          <a:xfrm>
            <a:off x="1008000" y="2808000"/>
            <a:ext cx="2735640" cy="1439640"/>
          </a:xfrm>
          <a:prstGeom prst="rect">
            <a:avLst/>
          </a:prstGeom>
          <a:ln>
            <a:noFill/>
          </a:ln>
        </p:spPr>
      </p:pic>
      <p:sp>
        <p:nvSpPr>
          <p:cNvPr id="395" name="CustomShape 4"/>
          <p:cNvSpPr/>
          <p:nvPr/>
        </p:nvSpPr>
        <p:spPr>
          <a:xfrm>
            <a:off x="5112000" y="1505520"/>
            <a:ext cx="3095640" cy="266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1800" spc="-1" strike="noStrike">
                <a:latin typeface="Arial"/>
              </a:rPr>
              <a:t>Solution: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latin typeface="Arial"/>
              </a:rPr>
              <a:t>Analysed and identified regions having maximum  yield potential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latin typeface="Arial"/>
              </a:rPr>
              <a:t>Identified factors for maximum crop yield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latin typeface="Arial"/>
              </a:rPr>
              <a:t>Predicted profit associated with their regions respectively</a:t>
            </a:r>
            <a:endParaRPr b="0" lang="en-IN" sz="18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CustomShape 1"/>
          <p:cNvSpPr/>
          <p:nvPr/>
        </p:nvSpPr>
        <p:spPr>
          <a:xfrm>
            <a:off x="1003320" y="617400"/>
            <a:ext cx="713556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IN" sz="16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Added Bonus: Hello Prakriti!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397" name="CustomShape 2"/>
          <p:cNvSpPr/>
          <p:nvPr/>
        </p:nvSpPr>
        <p:spPr>
          <a:xfrm>
            <a:off x="1003320" y="1563840"/>
            <a:ext cx="2231640" cy="27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8" name="CustomShape 3"/>
          <p:cNvSpPr/>
          <p:nvPr/>
        </p:nvSpPr>
        <p:spPr>
          <a:xfrm>
            <a:off x="3455280" y="1563840"/>
            <a:ext cx="2231640" cy="27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CustomShape 4"/>
          <p:cNvSpPr/>
          <p:nvPr/>
        </p:nvSpPr>
        <p:spPr>
          <a:xfrm>
            <a:off x="5906880" y="1563840"/>
            <a:ext cx="2231640" cy="27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CustomShape 5"/>
          <p:cNvSpPr/>
          <p:nvPr/>
        </p:nvSpPr>
        <p:spPr>
          <a:xfrm>
            <a:off x="4297680" y="4594680"/>
            <a:ext cx="54648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CustomShape 6"/>
          <p:cNvSpPr/>
          <p:nvPr/>
        </p:nvSpPr>
        <p:spPr>
          <a:xfrm>
            <a:off x="3888000" y="1872000"/>
            <a:ext cx="4535640" cy="202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1500" spc="-1" strike="noStrike">
                <a:solidFill>
                  <a:srgbClr val="000000"/>
                </a:solidFill>
                <a:latin typeface="Arial"/>
                <a:ea typeface="DejaVu Sans"/>
              </a:rPr>
              <a:t>Prakriti is a personalized chatbot, our very own representative of mother nature!</a:t>
            </a:r>
            <a:endParaRPr b="0" lang="en-IN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500" spc="-1" strike="noStrike">
                <a:solidFill>
                  <a:srgbClr val="000000"/>
                </a:solidFill>
                <a:latin typeface="Arial"/>
                <a:ea typeface="DejaVu Sans"/>
              </a:rPr>
              <a:t>She is a self-enhancing personal assistant which provides a brief insight of entire platform, making the user experience more interactive!</a:t>
            </a:r>
            <a:endParaRPr b="0" lang="en-IN" sz="15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CustomShape 1"/>
          <p:cNvSpPr/>
          <p:nvPr/>
        </p:nvSpPr>
        <p:spPr>
          <a:xfrm>
            <a:off x="1224000" y="1800000"/>
            <a:ext cx="6695280" cy="223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2200" spc="-1" strike="noStrike">
                <a:solidFill>
                  <a:srgbClr val="000000"/>
                </a:solidFill>
                <a:latin typeface="Arial"/>
                <a:ea typeface="DejaVu Sans"/>
              </a:rPr>
              <a:t>Easy to understand Visualization of Cloudy patterns, snow patterns and rainfall precipitation measure</a:t>
            </a:r>
            <a:endParaRPr b="0" lang="en-IN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2200" spc="-1" strike="noStrike">
                <a:solidFill>
                  <a:srgbClr val="000000"/>
                </a:solidFill>
                <a:latin typeface="Arial"/>
                <a:ea typeface="DejaVu Sans"/>
              </a:rPr>
              <a:t>Identifying interesting patterns using manual coordinates</a:t>
            </a:r>
            <a:endParaRPr b="0" lang="en-IN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2200" spc="-1" strike="noStrike">
                <a:solidFill>
                  <a:srgbClr val="000000"/>
                </a:solidFill>
                <a:latin typeface="Arial"/>
                <a:ea typeface="DejaVu Sans"/>
              </a:rPr>
              <a:t>Multiple Views of Earth surface in all possible projections such as 1D,2D and 3D views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403" name="CustomShape 2"/>
          <p:cNvSpPr/>
          <p:nvPr/>
        </p:nvSpPr>
        <p:spPr>
          <a:xfrm>
            <a:off x="2160000" y="720000"/>
            <a:ext cx="489528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Learn by Observing, not by Reading</a:t>
            </a:r>
            <a:endParaRPr b="0" lang="en-IN" sz="18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CustomShape 1"/>
          <p:cNvSpPr/>
          <p:nvPr/>
        </p:nvSpPr>
        <p:spPr>
          <a:xfrm>
            <a:off x="4297680" y="4594680"/>
            <a:ext cx="54648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CustomShape 2"/>
          <p:cNvSpPr/>
          <p:nvPr/>
        </p:nvSpPr>
        <p:spPr>
          <a:xfrm>
            <a:off x="1275120" y="2505240"/>
            <a:ext cx="659160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IN" sz="24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THANK YOU!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406" name="CustomShape 3"/>
          <p:cNvSpPr/>
          <p:nvPr/>
        </p:nvSpPr>
        <p:spPr>
          <a:xfrm>
            <a:off x="1275120" y="3082320"/>
            <a:ext cx="6591600" cy="112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1" lang="en-IN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Any questions?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IN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Team Excelsior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</a:pPr>
            <a:r>
              <a:rPr b="0" lang="en-IN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@cse_as</a:t>
            </a:r>
            <a:endParaRPr b="0" lang="en-IN" sz="1800" spc="-1" strike="noStrike">
              <a:latin typeface="Arial"/>
            </a:endParaRPr>
          </a:p>
        </p:txBody>
      </p:sp>
      <p:grpSp>
        <p:nvGrpSpPr>
          <p:cNvPr id="407" name="Group 4"/>
          <p:cNvGrpSpPr/>
          <p:nvPr/>
        </p:nvGrpSpPr>
        <p:grpSpPr>
          <a:xfrm>
            <a:off x="3828600" y="1221120"/>
            <a:ext cx="1484640" cy="1254240"/>
            <a:chOff x="3828600" y="1221120"/>
            <a:chExt cx="1484640" cy="1254240"/>
          </a:xfrm>
        </p:grpSpPr>
        <p:sp>
          <p:nvSpPr>
            <p:cNvPr id="408" name="CustomShape 5"/>
            <p:cNvSpPr/>
            <p:nvPr/>
          </p:nvSpPr>
          <p:spPr>
            <a:xfrm>
              <a:off x="4335840" y="1222920"/>
              <a:ext cx="468000" cy="1252440"/>
            </a:xfrm>
            <a:custGeom>
              <a:avLst/>
              <a:gdLst/>
              <a:ahLst/>
              <a:rect l="l" t="t" r="r" b="b"/>
              <a:pathLst>
                <a:path w="6180" h="16487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9" name="CustomShape 6"/>
            <p:cNvSpPr/>
            <p:nvPr/>
          </p:nvSpPr>
          <p:spPr>
            <a:xfrm>
              <a:off x="3828600" y="1221120"/>
              <a:ext cx="466200" cy="1237320"/>
            </a:xfrm>
            <a:custGeom>
              <a:avLst/>
              <a:gdLst/>
              <a:ahLst/>
              <a:rect l="l" t="t" r="r" b="b"/>
              <a:pathLst>
                <a:path w="6156" h="16291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0" name="CustomShape 7"/>
            <p:cNvSpPr/>
            <p:nvPr/>
          </p:nvSpPr>
          <p:spPr>
            <a:xfrm>
              <a:off x="4847040" y="1237680"/>
              <a:ext cx="466200" cy="1235520"/>
            </a:xfrm>
            <a:custGeom>
              <a:avLst/>
              <a:gdLst/>
              <a:ahLst/>
              <a:rect l="l" t="t" r="r" b="b"/>
              <a:pathLst>
                <a:path w="6156" h="16267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1003320" y="617400"/>
            <a:ext cx="713556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IN" sz="16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How does our planet work?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347" name="CustomShape 2"/>
          <p:cNvSpPr/>
          <p:nvPr/>
        </p:nvSpPr>
        <p:spPr>
          <a:xfrm>
            <a:off x="4676400" y="1716120"/>
            <a:ext cx="3462120" cy="169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CustomShape 3"/>
          <p:cNvSpPr/>
          <p:nvPr/>
        </p:nvSpPr>
        <p:spPr>
          <a:xfrm>
            <a:off x="2834640" y="1871640"/>
            <a:ext cx="3462120" cy="169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ustomShape 4"/>
          <p:cNvSpPr/>
          <p:nvPr/>
        </p:nvSpPr>
        <p:spPr>
          <a:xfrm>
            <a:off x="1080000" y="1548000"/>
            <a:ext cx="7058520" cy="113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IN" sz="1600" spc="-1" strike="noStrike">
                <a:solidFill>
                  <a:srgbClr val="000000"/>
                </a:solidFill>
                <a:latin typeface="Frank Ruhl Libre"/>
                <a:ea typeface="Frank Ruhl Libre"/>
              </a:rPr>
              <a:t>We identified several problems: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IN" sz="1600" spc="-1" strike="noStrike">
                <a:solidFill>
                  <a:srgbClr val="000000"/>
                </a:solidFill>
                <a:latin typeface="Frank Ruhl Libre"/>
                <a:ea typeface="Frank Ruhl Libre"/>
              </a:rPr>
              <a:t>- Mosquitoes borne diseases cause millions of deaths anually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IN" sz="1600" spc="-1" strike="noStrike">
                <a:solidFill>
                  <a:srgbClr val="000000"/>
                </a:solidFill>
                <a:latin typeface="Frank Ruhl Libre"/>
                <a:ea typeface="Frank Ruhl Libre"/>
              </a:rPr>
              <a:t>- Deforestation is accelerating, despite mounting efforts against it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IN" sz="1600" spc="-1" strike="noStrike">
                <a:solidFill>
                  <a:srgbClr val="000000"/>
                </a:solidFill>
                <a:latin typeface="Frank Ruhl Libre"/>
                <a:ea typeface="Frank Ruhl Libre"/>
              </a:rPr>
              <a:t>- Slow rate of adoption of solar energy due to economic factors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IN" sz="1600" spc="-1" strike="noStrike">
                <a:solidFill>
                  <a:srgbClr val="000000"/>
                </a:solidFill>
                <a:latin typeface="Frank Ruhl Libre"/>
                <a:ea typeface="Frank Ruhl Libre"/>
              </a:rPr>
              <a:t>- Inefficient farming practices lead to low yield and resource wastage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IN" sz="1600" spc="-1" strike="noStrike">
                <a:solidFill>
                  <a:srgbClr val="000000"/>
                </a:solidFill>
                <a:latin typeface="Frank Ruhl Libre"/>
                <a:ea typeface="Frank Ruhl Libre"/>
              </a:rPr>
              <a:t>What is one common factor in all these problems you ask?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350" name="CustomShape 5"/>
          <p:cNvSpPr/>
          <p:nvPr/>
        </p:nvSpPr>
        <p:spPr>
          <a:xfrm>
            <a:off x="4297680" y="4594680"/>
            <a:ext cx="54648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1275120" y="3082320"/>
            <a:ext cx="659160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IN" sz="4000" spc="-1" strike="noStrike">
                <a:solidFill>
                  <a:srgbClr val="000000"/>
                </a:solidFill>
                <a:latin typeface="Arial"/>
                <a:ea typeface="DejaVu Sans"/>
              </a:rPr>
              <a:t>Data!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1275120" y="3082320"/>
            <a:ext cx="6591600" cy="112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53" name="Google Shape;194;p16" descr=""/>
          <p:cNvPicPr/>
          <p:nvPr/>
        </p:nvPicPr>
        <p:blipFill>
          <a:blip r:embed="rId1"/>
          <a:stretch/>
        </p:blipFill>
        <p:spPr>
          <a:xfrm>
            <a:off x="3779280" y="1031400"/>
            <a:ext cx="1583280" cy="1583280"/>
          </a:xfrm>
          <a:prstGeom prst="rect">
            <a:avLst/>
          </a:prstGeom>
          <a:ln w="38160">
            <a:solidFill>
              <a:srgbClr val="b0c6d3"/>
            </a:solidFill>
            <a:round/>
          </a:ln>
        </p:spPr>
      </p:pic>
      <p:sp>
        <p:nvSpPr>
          <p:cNvPr id="354" name="CustomShape 3"/>
          <p:cNvSpPr/>
          <p:nvPr/>
        </p:nvSpPr>
        <p:spPr>
          <a:xfrm>
            <a:off x="4297680" y="4594680"/>
            <a:ext cx="54648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1003320" y="617400"/>
            <a:ext cx="713556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IN" sz="16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How does our planet work?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4676400" y="1716120"/>
            <a:ext cx="3462120" cy="169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7" name="CustomShape 3"/>
          <p:cNvSpPr/>
          <p:nvPr/>
        </p:nvSpPr>
        <p:spPr>
          <a:xfrm>
            <a:off x="2834640" y="1871640"/>
            <a:ext cx="3462120" cy="169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CustomShape 4"/>
          <p:cNvSpPr/>
          <p:nvPr/>
        </p:nvSpPr>
        <p:spPr>
          <a:xfrm>
            <a:off x="2192400" y="2334240"/>
            <a:ext cx="5121360" cy="113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IN" sz="1600" spc="-1" strike="noStrike">
                <a:solidFill>
                  <a:srgbClr val="000000"/>
                </a:solidFill>
                <a:latin typeface="Frank Ruhl Libre"/>
                <a:ea typeface="Frank Ruhl Libre"/>
              </a:rPr>
              <a:t>Large amount and variety of data collected by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IN" sz="1600" spc="-1" strike="noStrike">
                <a:solidFill>
                  <a:srgbClr val="000000"/>
                </a:solidFill>
                <a:latin typeface="Frank Ruhl Libre"/>
                <a:ea typeface="Frank Ruhl Libre"/>
              </a:rPr>
              <a:t>NASA, which can be used to drive forward large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IN" sz="1600" spc="-1" strike="noStrike">
                <a:solidFill>
                  <a:srgbClr val="000000"/>
                </a:solidFill>
                <a:latin typeface="Frank Ruhl Libre"/>
                <a:ea typeface="Frank Ruhl Libre"/>
              </a:rPr>
              <a:t>impact efforts, is difficult to be understood by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IN" sz="1600" spc="-1" strike="noStrike">
                <a:solidFill>
                  <a:srgbClr val="000000"/>
                </a:solidFill>
                <a:latin typeface="Frank Ruhl Libre"/>
                <a:ea typeface="Frank Ruhl Libre"/>
              </a:rPr>
              <a:t>people.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359" name="CustomShape 5"/>
          <p:cNvSpPr/>
          <p:nvPr/>
        </p:nvSpPr>
        <p:spPr>
          <a:xfrm>
            <a:off x="4297680" y="4594680"/>
            <a:ext cx="54648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CustomShape 1"/>
          <p:cNvSpPr/>
          <p:nvPr/>
        </p:nvSpPr>
        <p:spPr>
          <a:xfrm>
            <a:off x="2795040" y="1668960"/>
            <a:ext cx="3551400" cy="11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IN" sz="3000" spc="-1" strike="noStrike">
                <a:solidFill>
                  <a:srgbClr val="b6d7a8"/>
                </a:solidFill>
                <a:latin typeface="Frank Ruhl Libre"/>
                <a:ea typeface="Frank Ruhl Libre"/>
              </a:rPr>
              <a:t>1.</a:t>
            </a:r>
            <a:br/>
            <a:r>
              <a:rPr b="0" lang="en-IN" sz="30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Better Details, Intricate Visualizations!</a:t>
            </a:r>
            <a:endParaRPr b="0" lang="en-IN" sz="3000" spc="-1" strike="noStrike">
              <a:latin typeface="Arial"/>
            </a:endParaRPr>
          </a:p>
        </p:txBody>
      </p:sp>
      <p:sp>
        <p:nvSpPr>
          <p:cNvPr id="361" name="CustomShape 2"/>
          <p:cNvSpPr/>
          <p:nvPr/>
        </p:nvSpPr>
        <p:spPr>
          <a:xfrm>
            <a:off x="2795040" y="2948040"/>
            <a:ext cx="3551400" cy="29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1600" spc="-1" strike="noStrike">
                <a:solidFill>
                  <a:srgbClr val="b0c6d3"/>
                </a:solidFill>
                <a:latin typeface="Frank Ruhl Libre"/>
                <a:ea typeface="Frank Ruhl Libre"/>
              </a:rPr>
              <a:t>Look, Ma! I understand it!</a:t>
            </a:r>
            <a:endParaRPr b="0" lang="en-IN" sz="16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CustomShape 1"/>
          <p:cNvSpPr/>
          <p:nvPr/>
        </p:nvSpPr>
        <p:spPr>
          <a:xfrm>
            <a:off x="3009600" y="1187280"/>
            <a:ext cx="3122280" cy="276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3" name="CustomShape 2"/>
          <p:cNvSpPr/>
          <p:nvPr/>
        </p:nvSpPr>
        <p:spPr>
          <a:xfrm>
            <a:off x="4297680" y="4594680"/>
            <a:ext cx="54648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CustomShape 3"/>
          <p:cNvSpPr/>
          <p:nvPr/>
        </p:nvSpPr>
        <p:spPr>
          <a:xfrm>
            <a:off x="3168000" y="1368000"/>
            <a:ext cx="3031200" cy="230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2000" spc="-1" strike="noStrike">
                <a:solidFill>
                  <a:srgbClr val="111111"/>
                </a:solidFill>
                <a:latin typeface="Frank Ruhl Libre"/>
                <a:ea typeface="Frank Ruhl Libre"/>
              </a:rPr>
              <a:t>2. Analysis of data to create innovative solutions using machine learning.</a:t>
            </a:r>
            <a:br/>
            <a:endParaRPr b="0" lang="en-IN" sz="20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1003320" y="617400"/>
            <a:ext cx="713556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IN" sz="1600" spc="-1" strike="noStrike">
                <a:solidFill>
                  <a:srgbClr val="8a9ba6"/>
                </a:solidFill>
                <a:latin typeface="Frank Ruhl Libre"/>
                <a:ea typeface="Frank Ruhl Libre"/>
              </a:rPr>
              <a:t>HEALTH AND OUR EARTH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366" name="CustomShape 2"/>
          <p:cNvSpPr/>
          <p:nvPr/>
        </p:nvSpPr>
        <p:spPr>
          <a:xfrm>
            <a:off x="1003320" y="1563840"/>
            <a:ext cx="7135560" cy="275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CustomShape 3"/>
          <p:cNvSpPr/>
          <p:nvPr/>
        </p:nvSpPr>
        <p:spPr>
          <a:xfrm>
            <a:off x="4297680" y="4594680"/>
            <a:ext cx="54648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8" name="CustomShape 4"/>
          <p:cNvSpPr/>
          <p:nvPr/>
        </p:nvSpPr>
        <p:spPr>
          <a:xfrm>
            <a:off x="1224000" y="1584000"/>
            <a:ext cx="2806920" cy="137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Problem: 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369" name="CustomShape 5"/>
          <p:cNvSpPr/>
          <p:nvPr/>
        </p:nvSpPr>
        <p:spPr>
          <a:xfrm>
            <a:off x="4248000" y="1563840"/>
            <a:ext cx="4102920" cy="245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Solution: 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Analysed NASA dataset to map mosquitoes prone habitats.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Predicted probability of spread of disease across the world to help prevent epidemic. 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370" name="" descr=""/>
          <p:cNvPicPr/>
          <p:nvPr/>
        </p:nvPicPr>
        <p:blipFill>
          <a:blip r:embed="rId1"/>
          <a:stretch/>
        </p:blipFill>
        <p:spPr>
          <a:xfrm>
            <a:off x="1152000" y="1944000"/>
            <a:ext cx="2623320" cy="2459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CustomShape 1"/>
          <p:cNvSpPr/>
          <p:nvPr/>
        </p:nvSpPr>
        <p:spPr>
          <a:xfrm>
            <a:off x="1013400" y="1677600"/>
            <a:ext cx="4299120" cy="11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2" name="CustomShape 2"/>
          <p:cNvSpPr/>
          <p:nvPr/>
        </p:nvSpPr>
        <p:spPr>
          <a:xfrm>
            <a:off x="1013400" y="2819880"/>
            <a:ext cx="4299120" cy="78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  <a:spcBef>
                <a:spcPts val="601"/>
              </a:spcBef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373" name="CustomShape 3"/>
          <p:cNvSpPr/>
          <p:nvPr/>
        </p:nvSpPr>
        <p:spPr>
          <a:xfrm>
            <a:off x="6956640" y="3483360"/>
            <a:ext cx="303120" cy="28944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374" name="Group 4"/>
          <p:cNvGrpSpPr/>
          <p:nvPr/>
        </p:nvGrpSpPr>
        <p:grpSpPr>
          <a:xfrm>
            <a:off x="7200000" y="72000"/>
            <a:ext cx="1306080" cy="1306440"/>
            <a:chOff x="7200000" y="72000"/>
            <a:chExt cx="1306080" cy="1306440"/>
          </a:xfrm>
        </p:grpSpPr>
        <p:sp>
          <p:nvSpPr>
            <p:cNvPr id="375" name="CustomShape 5"/>
            <p:cNvSpPr/>
            <p:nvPr/>
          </p:nvSpPr>
          <p:spPr>
            <a:xfrm>
              <a:off x="7692120" y="564120"/>
              <a:ext cx="675360" cy="675720"/>
            </a:xfrm>
            <a:custGeom>
              <a:avLst/>
              <a:gdLst/>
              <a:ahLst/>
              <a:rect l="l" t="t" r="r" b="b"/>
              <a:pathLst>
                <a:path w="8475" h="8476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6" name="CustomShape 6"/>
            <p:cNvSpPr/>
            <p:nvPr/>
          </p:nvSpPr>
          <p:spPr>
            <a:xfrm>
              <a:off x="7200000" y="72000"/>
              <a:ext cx="1306080" cy="1306440"/>
            </a:xfrm>
            <a:custGeom>
              <a:avLst/>
              <a:gdLst/>
              <a:ahLst/>
              <a:rect l="l" t="t" r="r" b="b"/>
              <a:pathLst>
                <a:path w="16364" h="16365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77" name="CustomShape 7"/>
          <p:cNvSpPr/>
          <p:nvPr/>
        </p:nvSpPr>
        <p:spPr>
          <a:xfrm rot="2466600">
            <a:off x="5413320" y="2097720"/>
            <a:ext cx="422280" cy="40320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CustomShape 8"/>
          <p:cNvSpPr/>
          <p:nvPr/>
        </p:nvSpPr>
        <p:spPr>
          <a:xfrm rot="19990800">
            <a:off x="6032520" y="2353680"/>
            <a:ext cx="303120" cy="28944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9"/>
          <p:cNvSpPr/>
          <p:nvPr/>
        </p:nvSpPr>
        <p:spPr>
          <a:xfrm rot="2926200">
            <a:off x="7885800" y="2584080"/>
            <a:ext cx="226440" cy="21636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CustomShape 10"/>
          <p:cNvSpPr/>
          <p:nvPr/>
        </p:nvSpPr>
        <p:spPr>
          <a:xfrm rot="19990800">
            <a:off x="6932520" y="1122120"/>
            <a:ext cx="203760" cy="194400"/>
          </a:xfrm>
          <a:custGeom>
            <a:avLst/>
            <a:gdLst/>
            <a:ah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CustomShape 11"/>
          <p:cNvSpPr/>
          <p:nvPr/>
        </p:nvSpPr>
        <p:spPr>
          <a:xfrm>
            <a:off x="4297680" y="4594680"/>
            <a:ext cx="54648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2" name="CustomShape 12"/>
          <p:cNvSpPr/>
          <p:nvPr/>
        </p:nvSpPr>
        <p:spPr>
          <a:xfrm>
            <a:off x="2376720" y="720000"/>
            <a:ext cx="4318920" cy="44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The Trees and Earth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383" name="CustomShape 13"/>
          <p:cNvSpPr/>
          <p:nvPr/>
        </p:nvSpPr>
        <p:spPr>
          <a:xfrm>
            <a:off x="4403160" y="1363680"/>
            <a:ext cx="4102920" cy="245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Solution: 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Identified forest fires as a major cause of vegetation loss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Analysed regions affected the most by forest fires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Predicted forest fires in areas using deep learning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84" name="CustomShape 14"/>
          <p:cNvSpPr/>
          <p:nvPr/>
        </p:nvSpPr>
        <p:spPr>
          <a:xfrm>
            <a:off x="648000" y="1355040"/>
            <a:ext cx="3814920" cy="137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Problem: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pic>
        <p:nvPicPr>
          <p:cNvPr id="385" name="" descr=""/>
          <p:cNvPicPr/>
          <p:nvPr/>
        </p:nvPicPr>
        <p:blipFill>
          <a:blip r:embed="rId1"/>
          <a:stretch/>
        </p:blipFill>
        <p:spPr>
          <a:xfrm>
            <a:off x="936000" y="1677600"/>
            <a:ext cx="3466800" cy="264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CustomShape 1"/>
          <p:cNvSpPr/>
          <p:nvPr/>
        </p:nvSpPr>
        <p:spPr>
          <a:xfrm>
            <a:off x="1003320" y="1563840"/>
            <a:ext cx="3354480" cy="279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IN" sz="20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Problem: To encourage solar energy adoption and determine its utilisation potential across the world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87" name="CustomShape 2"/>
          <p:cNvSpPr/>
          <p:nvPr/>
        </p:nvSpPr>
        <p:spPr>
          <a:xfrm>
            <a:off x="1003320" y="617400"/>
            <a:ext cx="713556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ctr">
              <a:lnSpc>
                <a:spcPct val="100000"/>
              </a:lnSpc>
            </a:pPr>
            <a:r>
              <a:rPr b="0" lang="en-IN" sz="2500" spc="-1" strike="noStrike">
                <a:solidFill>
                  <a:srgbClr val="000000"/>
                </a:solidFill>
                <a:latin typeface="Frank Ruhl Libre"/>
                <a:ea typeface="Frank Ruhl Libre"/>
              </a:rPr>
              <a:t>The Future is Renewable</a:t>
            </a:r>
            <a:endParaRPr b="0" lang="en-IN" sz="2500" spc="-1" strike="noStrike">
              <a:latin typeface="Arial"/>
            </a:endParaRPr>
          </a:p>
        </p:txBody>
      </p:sp>
      <p:sp>
        <p:nvSpPr>
          <p:cNvPr id="388" name="CustomShape 3"/>
          <p:cNvSpPr/>
          <p:nvPr/>
        </p:nvSpPr>
        <p:spPr>
          <a:xfrm>
            <a:off x="4784040" y="1563840"/>
            <a:ext cx="3354480" cy="279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00000"/>
              </a:lnSpc>
              <a:spcBef>
                <a:spcPts val="601"/>
              </a:spcBef>
            </a:pPr>
            <a:r>
              <a:rPr b="0" lang="en-IN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Solution: 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601"/>
              </a:spcBef>
              <a:buClr>
                <a:srgbClr val="434343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Analysed the potential economic feasibility of solar energy across the world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601"/>
              </a:spcBef>
              <a:buClr>
                <a:srgbClr val="434343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434343"/>
                </a:solidFill>
                <a:latin typeface="Frank Ruhl Libre"/>
                <a:ea typeface="Frank Ruhl Libre"/>
              </a:rPr>
              <a:t>Designed a system based on AI to recommend solar infrastructure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89" name="CustomShape 4"/>
          <p:cNvSpPr/>
          <p:nvPr/>
        </p:nvSpPr>
        <p:spPr>
          <a:xfrm>
            <a:off x="4297680" y="4594680"/>
            <a:ext cx="54648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90" name="" descr=""/>
          <p:cNvPicPr/>
          <p:nvPr/>
        </p:nvPicPr>
        <p:blipFill>
          <a:blip r:embed="rId1"/>
          <a:stretch/>
        </p:blipFill>
        <p:spPr>
          <a:xfrm rot="21573600">
            <a:off x="1746720" y="2814120"/>
            <a:ext cx="1800720" cy="1573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224</TotalTime>
  <Application>LibreOffice/6.0.3.2$Linux_X86_64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2018-10-21T09:54:04Z</dcterms:modified>
  <cp:revision>48</cp:revision>
  <dc:subject/>
  <dc:title/>
</cp:coreProperties>
</file>